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25" d="100"/>
          <a:sy n="125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968B7-0D6B-46A8-8935-4FB88E95A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41D3D8-B499-4506-9C06-F1FC4EBD8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C4A96-7F82-44C9-BF94-3ED6119F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CBC5-DC7E-4832-AED4-23CF847FB288}" type="datetimeFigureOut">
              <a:rPr lang="LID4096" smtClean="0"/>
              <a:t>09/28/2023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F2D76-75F1-4646-89FE-D7AF76CAC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C8B87-5D9C-4AEB-9AC2-385852F52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8A11-0E64-4180-BD6C-7208F53F1A2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841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33DC8-9F5E-42F1-B34F-C687F9EF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CBB05A-5C81-418C-B1E1-3CC82AFDB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BDB3C-1729-4FD9-A1AB-7093A1C1C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CBC5-DC7E-4832-AED4-23CF847FB288}" type="datetimeFigureOut">
              <a:rPr lang="LID4096" smtClean="0"/>
              <a:t>09/28/2023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77B51-9497-480F-AC89-54157B8C9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A9DDD-7A03-4E84-BB26-04B52F667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8A11-0E64-4180-BD6C-7208F53F1A2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2515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762B34-FD8C-4DA8-92B1-9C65B8E810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11B896-2103-43B6-A42D-674D23FC8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A102F-52CC-4B34-A0EF-83DA6BB2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CBC5-DC7E-4832-AED4-23CF847FB288}" type="datetimeFigureOut">
              <a:rPr lang="LID4096" smtClean="0"/>
              <a:t>09/28/2023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3217C-BF4B-4184-A946-9565B1A52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6F505-97BC-4088-8C6E-07935F40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8A11-0E64-4180-BD6C-7208F53F1A2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4014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BD2A7-9432-46B0-978B-46AD7022F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D1BF4-BBF0-4869-9365-AA2DAABDF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D2536-FF53-443D-8CE4-2CA664710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CBC5-DC7E-4832-AED4-23CF847FB288}" type="datetimeFigureOut">
              <a:rPr lang="LID4096" smtClean="0"/>
              <a:t>09/28/2023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31D40-D3A7-4A6D-8472-FE73D5BEF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27621-E802-4B56-B6BB-FD057B55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8A11-0E64-4180-BD6C-7208F53F1A2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1283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3A0A8-4C32-4684-B8E5-5B0FA0F1C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214F6-CAAB-4DEB-8DAC-368AD03CB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BBEC5-9014-4AE2-8FCD-FA0806A7D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CBC5-DC7E-4832-AED4-23CF847FB288}" type="datetimeFigureOut">
              <a:rPr lang="LID4096" smtClean="0"/>
              <a:t>09/28/2023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32ECE-0BE4-432B-AC68-7D540E382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3DE04-3717-4D3F-A4F3-DDB59C9DB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8A11-0E64-4180-BD6C-7208F53F1A2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46456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3A20-F79A-4D8E-88BC-290DB5C5F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8AF4F-E8CF-4A90-9422-EFBCDAE3E6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456886-9F9B-405B-A719-E148C6586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7A298-0528-4706-B69C-34EC96E9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CBC5-DC7E-4832-AED4-23CF847FB288}" type="datetimeFigureOut">
              <a:rPr lang="LID4096" smtClean="0"/>
              <a:t>09/28/2023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31FCC-C268-4DE7-BCFA-CED227D0C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06ECA1-28EB-4A35-9643-0A732BB55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8A11-0E64-4180-BD6C-7208F53F1A2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5203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7D81B-2B1D-4F1A-8448-C09247359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8D815-693B-4EFF-89AB-2126C58B3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0E97FB-9C17-48BE-B604-622A545F5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32F5F1-123F-4B2C-BFDB-D96A6A6604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DEE51F-0E99-429D-AE0E-1B6F9E93CC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194C0A-F630-403D-9A55-FE41E7066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CBC5-DC7E-4832-AED4-23CF847FB288}" type="datetimeFigureOut">
              <a:rPr lang="LID4096" smtClean="0"/>
              <a:t>09/28/2023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0EE793-DA3A-4526-A69A-663592D84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41681B-FC5E-4D27-BACF-693E71C8E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8A11-0E64-4180-BD6C-7208F53F1A2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99893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139DA-1606-4ABE-AFAC-16D3E38AD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8A22E6-4B75-4A2B-B995-CB7C348BD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CBC5-DC7E-4832-AED4-23CF847FB288}" type="datetimeFigureOut">
              <a:rPr lang="LID4096" smtClean="0"/>
              <a:t>09/28/2023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3A5AED-8DBD-4E77-ADBD-800208D56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4DB072-5C55-4A04-B416-B0A8A93FD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8A11-0E64-4180-BD6C-7208F53F1A2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590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6704BE-A1CF-4CE1-84EC-3D2E6DBC0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CBC5-DC7E-4832-AED4-23CF847FB288}" type="datetimeFigureOut">
              <a:rPr lang="LID4096" smtClean="0"/>
              <a:t>09/28/2023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770C8F-05E1-48DE-912F-AD813679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1B155-2692-434E-AAEE-A2656F5CD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8A11-0E64-4180-BD6C-7208F53F1A2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0734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1913E-617B-4311-9CE9-E01EE8000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0BC60-FCF9-4555-8848-AE814E0B0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F29D79-3A9E-4E8A-8B90-2B159D041C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F6C4B-A8AB-4D7E-A6AF-FC06F61F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CBC5-DC7E-4832-AED4-23CF847FB288}" type="datetimeFigureOut">
              <a:rPr lang="LID4096" smtClean="0"/>
              <a:t>09/28/2023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E6D94-47D4-4251-B66B-21EB88B9B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35FC8A-F1D9-4FC9-85C7-D693E12C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8A11-0E64-4180-BD6C-7208F53F1A2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4165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7D4F8-A384-4EF5-8072-CAFA3615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439362-13C2-434D-9EF4-07DE2210AE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277F5B-F5FC-4D6B-9891-7F265DBEF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0598C-3A52-4151-A303-882159B8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CBC5-DC7E-4832-AED4-23CF847FB288}" type="datetimeFigureOut">
              <a:rPr lang="LID4096" smtClean="0"/>
              <a:t>09/28/2023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4FE62-E54D-4F09-AB9E-C89DCCF7F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5FC4D4-B3FB-4200-8128-D6E84C0F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8A11-0E64-4180-BD6C-7208F53F1A2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77217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13C65A-492F-4B73-B05F-D9E595D2C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BC334-6CD8-4ED0-86AA-00A722467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4DB6B-861F-4A5A-A629-64A9D2B07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CCBC5-DC7E-4832-AED4-23CF847FB288}" type="datetimeFigureOut">
              <a:rPr lang="LID4096" smtClean="0"/>
              <a:t>09/28/2023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EFDC9-0571-4415-B89E-80EEF40FDC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A4882-4CCC-4F05-B297-EADE99F10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D8A11-0E64-4180-BD6C-7208F53F1A2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9834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who.int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EA86D-183C-45E7-A699-278A618821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Vaccine discovery:</a:t>
            </a:r>
            <a:endParaRPr lang="LID40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9F453-EC37-41E9-99E6-DEFAD4606C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Jenner and smallpox 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Danica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Milovanovi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ć</a:t>
            </a:r>
          </a:p>
          <a:p>
            <a:pPr algn="l"/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LVG, Didier Trono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s lab</a:t>
            </a:r>
            <a:endParaRPr lang="LID4096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800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66B1DF-67CC-4E8F-A9E7-CA4D993C1B0D}"/>
              </a:ext>
            </a:extLst>
          </p:cNvPr>
          <p:cNvSpPr txBox="1"/>
          <p:nvPr/>
        </p:nvSpPr>
        <p:spPr>
          <a:xfrm>
            <a:off x="284085" y="328474"/>
            <a:ext cx="8859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Vaccine</a:t>
            </a:r>
            <a:endParaRPr lang="LID4096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CA1D7B-2CAC-4619-B909-5999E0BE50AD}"/>
              </a:ext>
            </a:extLst>
          </p:cNvPr>
          <p:cNvSpPr txBox="1"/>
          <p:nvPr/>
        </p:nvSpPr>
        <p:spPr>
          <a:xfrm>
            <a:off x="479395" y="1099092"/>
            <a:ext cx="109313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def.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600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biological product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that can be used to safely </a:t>
            </a:r>
            <a:r>
              <a:rPr lang="en-US" sz="1600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induce an immune response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that confers </a:t>
            </a:r>
            <a:r>
              <a:rPr lang="en-US" sz="1600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against infection and/or disease </a:t>
            </a:r>
          </a:p>
          <a:p>
            <a:pPr algn="just"/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Prior: variolation* / inoculation: practiced in India, China, Ottoman Empire</a:t>
            </a:r>
          </a:p>
          <a:p>
            <a:pPr algn="just"/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16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century England: </a:t>
            </a:r>
            <a:r>
              <a:rPr lang="en-US" sz="1600" dirty="0">
                <a:effectLst/>
                <a:latin typeface="Arial" panose="020B0604020202020204" pitchFamily="34" charset="0"/>
              </a:rPr>
              <a:t>Lady Mary Wortley Montague; </a:t>
            </a:r>
            <a:r>
              <a:rPr lang="en-US" sz="1600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Edward Jenner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: influence of folklore and 1798 paper:</a:t>
            </a:r>
          </a:p>
          <a:p>
            <a:pPr algn="just"/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An Inquiry into the Causes and Effects of the </a:t>
            </a:r>
            <a:r>
              <a:rPr lang="en-US" sz="1400" b="1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Variolae</a:t>
            </a:r>
            <a:r>
              <a:rPr lang="en-US" sz="14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Vaccinae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, a disease discovered in some of the western counties of England,  particularly  Gloucestershire  and  Known  by  the  Name  of Cow Pox</a:t>
            </a:r>
            <a:endParaRPr lang="LID4096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585650-6754-445B-BA06-9FA60E30BC83}"/>
              </a:ext>
            </a:extLst>
          </p:cNvPr>
          <p:cNvSpPr txBox="1"/>
          <p:nvPr/>
        </p:nvSpPr>
        <p:spPr>
          <a:xfrm>
            <a:off x="0" y="6206360"/>
            <a:ext cx="5566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https://www.britannica.com/science/vaccine</a:t>
            </a:r>
          </a:p>
          <a:p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Riedel S. (2017) Baylor University Medical Center Proceedings </a:t>
            </a:r>
          </a:p>
          <a:p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https://www.who.int/</a:t>
            </a:r>
            <a:endParaRPr 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Flemming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 A. (2020) Nature Portfolio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309584-0293-4C7D-80B9-3CB2B27AAE85}"/>
              </a:ext>
            </a:extLst>
          </p:cNvPr>
          <p:cNvSpPr txBox="1"/>
          <p:nvPr/>
        </p:nvSpPr>
        <p:spPr>
          <a:xfrm>
            <a:off x="6096000" y="2074402"/>
            <a:ext cx="55662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* Variola: Bishop Marius of </a:t>
            </a:r>
            <a:r>
              <a:rPr lang="en-U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Avenches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: 570 AD Lausanne, 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F78325-C6D9-4CFC-A2FB-0E09A8CFB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95" y="3681417"/>
            <a:ext cx="5572125" cy="26384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35DB41-0EE1-4432-8627-12C4D9C23A92}"/>
              </a:ext>
            </a:extLst>
          </p:cNvPr>
          <p:cNvSpPr txBox="1"/>
          <p:nvPr/>
        </p:nvSpPr>
        <p:spPr>
          <a:xfrm>
            <a:off x="6360850" y="4176303"/>
            <a:ext cx="556629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Vaccination Act 1840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1892: discovery of viruses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1980: WHO declares naturally occurring smallpox eradication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CDC Atlanta, USA; Vector, Novosibirsk, Russian Federation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ID4096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29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960035-1401-4753-A41E-48F6235DC689}"/>
              </a:ext>
            </a:extLst>
          </p:cNvPr>
          <p:cNvSpPr txBox="1"/>
          <p:nvPr/>
        </p:nvSpPr>
        <p:spPr>
          <a:xfrm>
            <a:off x="471996" y="1880507"/>
            <a:ext cx="1124800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debate: </a:t>
            </a:r>
          </a:p>
          <a:p>
            <a:pPr marL="1028700" lvl="1" indent="-571500" algn="ctr">
              <a:buFont typeface="Arial" panose="020B0604020202020204" pitchFamily="34" charset="0"/>
              <a:buChar char="•"/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Is the research with live variola virus necessary from the public health perspective?</a:t>
            </a:r>
          </a:p>
          <a:p>
            <a:pPr marL="1028700" lvl="1" indent="-571500" algn="ctr">
              <a:buFont typeface="Arial" panose="020B0604020202020204" pitchFamily="34" charset="0"/>
              <a:buChar char="•"/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Would you destroy the last remaining stocks of live variola virus?</a:t>
            </a:r>
            <a:endParaRPr lang="en-US" sz="320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569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20BD84-5923-4A62-BBFC-FD1844D9D9C5}"/>
              </a:ext>
            </a:extLst>
          </p:cNvPr>
          <p:cNvSpPr txBox="1"/>
          <p:nvPr/>
        </p:nvSpPr>
        <p:spPr>
          <a:xfrm>
            <a:off x="284085" y="328474"/>
            <a:ext cx="8859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Vaccine design</a:t>
            </a:r>
            <a:endParaRPr lang="LID4096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97386E-6D2F-4032-9EED-31513FF2F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49" y="1487838"/>
            <a:ext cx="3608087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96CEFD-A462-43B8-AD2B-8D5905FF79FD}"/>
              </a:ext>
            </a:extLst>
          </p:cNvPr>
          <p:cNvSpPr txBox="1"/>
          <p:nvPr/>
        </p:nvSpPr>
        <p:spPr>
          <a:xfrm>
            <a:off x="6948891" y="2215363"/>
            <a:ext cx="431346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Features of vaccine-induced protection:</a:t>
            </a:r>
          </a:p>
          <a:p>
            <a:pPr marL="285750" indent="-285750">
              <a:buFontTx/>
              <a:buChar char="-"/>
            </a:pPr>
            <a:r>
              <a:rPr lang="en-US" dirty="0"/>
              <a:t>Memory</a:t>
            </a:r>
          </a:p>
          <a:p>
            <a:pPr marL="285750" indent="-285750">
              <a:buFontTx/>
              <a:buChar char="-"/>
            </a:pPr>
            <a:r>
              <a:rPr lang="en-US" dirty="0"/>
              <a:t>Herd immunity </a:t>
            </a:r>
          </a:p>
          <a:p>
            <a:pPr marL="285750" indent="-285750">
              <a:buFontTx/>
              <a:buChar char="-"/>
            </a:pPr>
            <a:r>
              <a:rPr lang="en-US" dirty="0"/>
              <a:t>Prevention of infection/disease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7B63DA-C24B-4CC5-8EED-F21E60215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38843" y="3105496"/>
            <a:ext cx="4572000" cy="13366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AEE66C-7405-4256-B423-FEA71AD161F2}"/>
              </a:ext>
            </a:extLst>
          </p:cNvPr>
          <p:cNvSpPr txBox="1"/>
          <p:nvPr/>
        </p:nvSpPr>
        <p:spPr>
          <a:xfrm>
            <a:off x="0" y="6488668"/>
            <a:ext cx="5566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Pollard AJ., </a:t>
            </a:r>
            <a:r>
              <a:rPr lang="en-U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Bijker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 EM. (2021) Nature Reviews Immunology</a:t>
            </a:r>
          </a:p>
          <a:p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Britto C. Alter G. (2022) Current Opinion in Immunology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3C12F8-8032-490D-A5CF-A506CB48B37F}"/>
              </a:ext>
            </a:extLst>
          </p:cNvPr>
          <p:cNvSpPr txBox="1"/>
          <p:nvPr/>
        </p:nvSpPr>
        <p:spPr>
          <a:xfrm>
            <a:off x="7353300" y="4488180"/>
            <a:ext cx="2575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New era? Phages?</a:t>
            </a:r>
            <a:endParaRPr lang="LID4096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4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B6A13D-160A-4F77-A76D-8E19A10B34EE}"/>
              </a:ext>
            </a:extLst>
          </p:cNvPr>
          <p:cNvSpPr txBox="1"/>
          <p:nvPr/>
        </p:nvSpPr>
        <p:spPr>
          <a:xfrm>
            <a:off x="284085" y="328474"/>
            <a:ext cx="8859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Quiz</a:t>
            </a:r>
            <a:endParaRPr lang="LID4096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FCF26E-37EF-4A17-94E7-B1F9C350DC27}"/>
              </a:ext>
            </a:extLst>
          </p:cNvPr>
          <p:cNvSpPr txBox="1"/>
          <p:nvPr/>
        </p:nvSpPr>
        <p:spPr>
          <a:xfrm>
            <a:off x="677948" y="1342275"/>
            <a:ext cx="110187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Is it safe for babies to get multiple vaccines?</a:t>
            </a:r>
          </a:p>
          <a:p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/>
              <a:t>2. What do you think is the vaccine which doesn’t induce herd immunity?</a:t>
            </a:r>
          </a:p>
          <a:p>
            <a:pPr marL="285750" indent="-285750">
              <a:buFontTx/>
              <a:buChar char="-"/>
            </a:pPr>
            <a:r>
              <a:rPr lang="en-US" dirty="0"/>
              <a:t>A. smallpox</a:t>
            </a:r>
          </a:p>
          <a:p>
            <a:pPr marL="285750" indent="-285750">
              <a:buFontTx/>
              <a:buChar char="-"/>
            </a:pPr>
            <a:r>
              <a:rPr lang="en-US" dirty="0"/>
              <a:t>B. pertussis</a:t>
            </a:r>
          </a:p>
          <a:p>
            <a:pPr marL="285750" indent="-285750">
              <a:buFontTx/>
              <a:buChar char="-"/>
            </a:pPr>
            <a:r>
              <a:rPr lang="en-US" dirty="0"/>
              <a:t>C. tetanus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3. Immuno-compromised individuals can receive passive vaccination?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4. MMR vaccine causes autism?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16498D-EA67-4723-824D-DD5D9046F428}"/>
              </a:ext>
            </a:extLst>
          </p:cNvPr>
          <p:cNvSpPr txBox="1"/>
          <p:nvPr/>
        </p:nvSpPr>
        <p:spPr>
          <a:xfrm>
            <a:off x="1332114" y="1768764"/>
            <a:ext cx="578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Yes, contrary to the myth of antigenic overload</a:t>
            </a:r>
            <a:endParaRPr lang="LID4096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21C705-EB30-41C5-9596-86ED02C23303}"/>
              </a:ext>
            </a:extLst>
          </p:cNvPr>
          <p:cNvSpPr txBox="1"/>
          <p:nvPr/>
        </p:nvSpPr>
        <p:spPr>
          <a:xfrm>
            <a:off x="2901834" y="2805084"/>
            <a:ext cx="578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Tetanus, not contagious</a:t>
            </a:r>
            <a:endParaRPr lang="LID4096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02F53D-DE08-4114-A63F-DEEE74A1AEDD}"/>
              </a:ext>
            </a:extLst>
          </p:cNvPr>
          <p:cNvSpPr txBox="1"/>
          <p:nvPr/>
        </p:nvSpPr>
        <p:spPr>
          <a:xfrm>
            <a:off x="1332114" y="4081869"/>
            <a:ext cx="940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Yes, active vaccination could lead to severe unwanted side effects.</a:t>
            </a:r>
            <a:endParaRPr lang="LID4096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099205-0867-407C-BE9D-270A8FE8903B}"/>
              </a:ext>
            </a:extLst>
          </p:cNvPr>
          <p:cNvSpPr txBox="1"/>
          <p:nvPr/>
        </p:nvSpPr>
        <p:spPr>
          <a:xfrm>
            <a:off x="1332114" y="5173988"/>
            <a:ext cx="940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NO! importance of scientific transparency and literacy</a:t>
            </a:r>
            <a:endParaRPr lang="LID4096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7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8B54A1-2BB2-4B14-A58B-534E23C4AF34}"/>
              </a:ext>
            </a:extLst>
          </p:cNvPr>
          <p:cNvSpPr txBox="1"/>
          <p:nvPr/>
        </p:nvSpPr>
        <p:spPr>
          <a:xfrm>
            <a:off x="284085" y="328474"/>
            <a:ext cx="8859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Public trust in vaccines</a:t>
            </a:r>
            <a:endParaRPr lang="LID4096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C47C7C-3495-41A7-A039-D5B83E389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0" y="1861038"/>
            <a:ext cx="4572000" cy="31359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E9BF57-CD09-4AF4-BBF8-BCB13B5292AA}"/>
              </a:ext>
            </a:extLst>
          </p:cNvPr>
          <p:cNvSpPr txBox="1"/>
          <p:nvPr/>
        </p:nvSpPr>
        <p:spPr>
          <a:xfrm>
            <a:off x="5449454" y="1951671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trust in science – namely the ability of biomedical research to produce a safe and effective vaccine – had the most impact on the decision to get vaccinated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/>
              <a:t>Vaccine hesitancy:</a:t>
            </a:r>
          </a:p>
          <a:p>
            <a:pPr marL="342900" indent="-342900">
              <a:buAutoNum type="arabicPeriod"/>
            </a:pPr>
            <a:r>
              <a:rPr lang="en-US" dirty="0"/>
              <a:t>Contextual influence</a:t>
            </a:r>
          </a:p>
          <a:p>
            <a:pPr marL="342900" indent="-342900">
              <a:buAutoNum type="arabicPeriod"/>
            </a:pPr>
            <a:r>
              <a:rPr lang="en-US" dirty="0"/>
              <a:t>Individual/group influences</a:t>
            </a:r>
          </a:p>
          <a:p>
            <a:pPr marL="342900" indent="-342900">
              <a:buAutoNum type="arabicPeriod"/>
            </a:pPr>
            <a:r>
              <a:rPr lang="en-US" dirty="0"/>
              <a:t>Vaccine-specific influence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940446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387</Words>
  <Application>Microsoft Office PowerPoint</Application>
  <PresentationFormat>Widescreen</PresentationFormat>
  <Paragraphs>62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Vaccine discovery: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Vaccine discovery:</dc:title>
  <dc:creator>Milovanovic Danica</dc:creator>
  <cp:lastModifiedBy>Milovanovic Danica</cp:lastModifiedBy>
  <cp:revision>32</cp:revision>
  <dcterms:created xsi:type="dcterms:W3CDTF">2023-09-27T11:46:34Z</dcterms:created>
  <dcterms:modified xsi:type="dcterms:W3CDTF">2023-09-28T13:34:03Z</dcterms:modified>
</cp:coreProperties>
</file>